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ajdhani SemiBold" panose="02000000000000000000" pitchFamily="2" charset="0"/>
      <p:bold r:id="rId26"/>
    </p:embeddedFont>
    <p:embeddedFont>
      <p:font typeface="Raleway" panose="020B0503030101060003" pitchFamily="34" charset="0"/>
      <p:regular r:id="rId27"/>
      <p:bold r:id="rId28"/>
      <p:italic r:id="rId29"/>
      <p:boldItalic r:id="rId30"/>
    </p:embeddedFont>
    <p:embeddedFont>
      <p:font typeface="Raleway Thin" panose="020B0203030101060003" pitchFamily="34" charset="0"/>
      <p:regular r:id="rId31"/>
      <p:bold r:id="rId32"/>
      <p:italic r:id="rId33"/>
      <p:boldItalic r:id="rId34"/>
    </p:embeddedFont>
    <p:embeddedFont>
      <p:font typeface="Righteous" panose="02010506000000020000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200"/>
    <a:srgbClr val="BCFF4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01EC39-BB32-4354-9975-C7B56A8B3465}">
  <a:tblStyle styleId="{0F01EC39-BB32-4354-9975-C7B56A8B3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1018284e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1018284e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85eae4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85eae4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57416acc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57416acc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1018284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1018284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1018284e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91018284e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1018284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1018284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1018284e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1018284e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57416acc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57416acc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57416ac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957416ac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018284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1018284e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18284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18284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1018284e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1018284e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91018284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91018284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1018284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1018284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Apesar da inesperada pandemia que acarretou em aulas e reuniões virtuais, esse primeiro semestre foi bem produtivo, tendo em vista que estamos avançados no estudo da linguagem mobile e no desenvolvimento do app. E, também, temos o desenho técnico da composteira (que servirá de base) e os sensores a serem utilizados, os quais programaremos mais no segundo semestre mesmo a distância. Foi um período de muita pesquisa e aprendizado para nos conectarmos mais ao tema e dar o nosso máximo, conjuntamente com o nosso orientador Sérgio, a fim de termos esse projeto concluído.</a:t>
            </a:r>
            <a:endParaRPr sz="1000"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1018284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1018284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1018284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1018284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57416a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57416a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57416a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57416a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1018284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1018284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Diminuir lixo orgânico descartado, pois este vai para aterros, onde não é tratado da melhor forma e gera gases nocivos e que aumentam o efeito estufa (metano sendo o principal), além do chorume, substância tóxica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1018284e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1018284e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018284e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018284e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01828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101828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4192300" y="666150"/>
              <a:ext cx="1755975" cy="3677850"/>
              <a:chOff x="4192300" y="666150"/>
              <a:chExt cx="1755975" cy="3677850"/>
            </a:xfrm>
          </p:grpSpPr>
          <p:grpSp>
            <p:nvGrpSpPr>
              <p:cNvPr id="190" name="Google Shape;190;p22"/>
              <p:cNvGrpSpPr/>
              <p:nvPr/>
            </p:nvGrpSpPr>
            <p:grpSpPr>
              <a:xfrm>
                <a:off x="4192300" y="666150"/>
                <a:ext cx="1755975" cy="3677850"/>
                <a:chOff x="2221875" y="1128250"/>
                <a:chExt cx="1755975" cy="3677850"/>
              </a:xfrm>
            </p:grpSpPr>
            <p:pic>
              <p:nvPicPr>
                <p:cNvPr id="191" name="Google Shape;19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45850" y="1360652"/>
                  <a:ext cx="1708020" cy="538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2" name="Google Shape;192;p22"/>
                <p:cNvGrpSpPr/>
                <p:nvPr/>
              </p:nvGrpSpPr>
              <p:grpSpPr>
                <a:xfrm>
                  <a:off x="2221875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193" name="Google Shape;19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9962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5" name="Google Shape;19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6" name="Google Shape;196;p22"/>
              <p:cNvSpPr txBox="1"/>
              <p:nvPr/>
            </p:nvSpPr>
            <p:spPr>
              <a:xfrm>
                <a:off x="4205225" y="2212525"/>
                <a:ext cx="1730100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da composteira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7" name="Google Shape;1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384" y="1006919"/>
              <a:ext cx="1465139" cy="321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5789525" y="1247209"/>
            <a:ext cx="1681765" cy="3515657"/>
            <a:chOff x="8346223" y="666150"/>
            <a:chExt cx="1759352" cy="367785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8346223" y="666150"/>
              <a:ext cx="1759352" cy="3677850"/>
              <a:chOff x="8346223" y="666150"/>
              <a:chExt cx="1759352" cy="3677850"/>
            </a:xfrm>
          </p:grpSpPr>
          <p:grpSp>
            <p:nvGrpSpPr>
              <p:cNvPr id="200" name="Google Shape;200;p22"/>
              <p:cNvGrpSpPr/>
              <p:nvPr/>
            </p:nvGrpSpPr>
            <p:grpSpPr>
              <a:xfrm>
                <a:off x="8349600" y="666150"/>
                <a:ext cx="1755975" cy="3677850"/>
                <a:chOff x="6107950" y="1128250"/>
                <a:chExt cx="1755975" cy="3677850"/>
              </a:xfrm>
            </p:grpSpPr>
            <p:pic>
              <p:nvPicPr>
                <p:cNvPr id="201" name="Google Shape;20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7701" t="28110" r="19350" b="29907"/>
                <a:stretch/>
              </p:blipFill>
              <p:spPr>
                <a:xfrm>
                  <a:off x="6267272" y="1410875"/>
                  <a:ext cx="1437349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2" name="Google Shape;202;p22"/>
                <p:cNvGrpSpPr/>
                <p:nvPr/>
              </p:nvGrpSpPr>
              <p:grpSpPr>
                <a:xfrm>
                  <a:off x="6107950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203" name="Google Shape;20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7966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05" name="Google Shape;20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6" name="Google Shape;206;p22"/>
              <p:cNvSpPr txBox="1"/>
              <p:nvPr/>
            </p:nvSpPr>
            <p:spPr>
              <a:xfrm>
                <a:off x="8346223" y="2243997"/>
                <a:ext cx="1755900" cy="11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Início do 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design do App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07" name="Google Shape;207;p22"/>
            <p:cNvPicPr preferRelativeResize="0"/>
            <p:nvPr/>
          </p:nvPicPr>
          <p:blipFill rotWithShape="1">
            <a:blip r:embed="rId6">
              <a:alphaModFix/>
            </a:blip>
            <a:srcRect l="16837" t="28184" r="64739" b="30862"/>
            <a:stretch/>
          </p:blipFill>
          <p:spPr>
            <a:xfrm>
              <a:off x="8617015" y="940816"/>
              <a:ext cx="398576" cy="435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2"/>
          <p:cNvGrpSpPr/>
          <p:nvPr/>
        </p:nvGrpSpPr>
        <p:grpSpPr>
          <a:xfrm>
            <a:off x="3819626" y="1247210"/>
            <a:ext cx="1690268" cy="3515657"/>
            <a:chOff x="6240800" y="733588"/>
            <a:chExt cx="1768248" cy="3677850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6240800" y="733588"/>
              <a:ext cx="1768248" cy="3677850"/>
              <a:chOff x="6240800" y="733588"/>
              <a:chExt cx="1768248" cy="3677850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6240800" y="733588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10009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13" name="Google Shape;213;p22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553822" y="1395900"/>
                  <a:ext cx="1324800" cy="384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22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278948" y="2057939"/>
                <a:ext cx="1730100" cy="167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Estudo da plataforma Flutter e linguagem Dart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16" name="Google Shape;21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1632" y="1034144"/>
              <a:ext cx="1324738" cy="384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375" y="1541962"/>
            <a:ext cx="355901" cy="3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6394613" y="1479675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4192300" y="666150"/>
              <a:ext cx="1755975" cy="3677850"/>
              <a:chOff x="2221875" y="1128250"/>
              <a:chExt cx="1755975" cy="3677850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45850" y="1360652"/>
                <a:ext cx="1708020" cy="5380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" name="Google Shape;229;p23"/>
              <p:cNvGrpSpPr/>
              <p:nvPr/>
            </p:nvGrpSpPr>
            <p:grpSpPr>
              <a:xfrm>
                <a:off x="2221875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0" name="Google Shape;230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9962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3" name="Google Shape;233;p23"/>
            <p:cNvSpPr txBox="1"/>
            <p:nvPr/>
          </p:nvSpPr>
          <p:spPr>
            <a:xfrm>
              <a:off x="4208316" y="2413502"/>
              <a:ext cx="17301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Plano de Pesquisa</a:t>
              </a:r>
              <a:endParaRPr sz="1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792753" y="1247209"/>
            <a:ext cx="1678539" cy="3515657"/>
            <a:chOff x="8349600" y="666150"/>
            <a:chExt cx="1755977" cy="3677850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8349600" y="666150"/>
              <a:ext cx="1755975" cy="3677850"/>
              <a:chOff x="6107950" y="1128250"/>
              <a:chExt cx="1755975" cy="3677850"/>
            </a:xfrm>
          </p:grpSpPr>
          <p:pic>
            <p:nvPicPr>
              <p:cNvPr id="236" name="Google Shape;236;p23"/>
              <p:cNvPicPr preferRelativeResize="0"/>
              <p:nvPr/>
            </p:nvPicPr>
            <p:blipFill rotWithShape="1">
              <a:blip r:embed="rId5">
                <a:alphaModFix/>
              </a:blip>
              <a:srcRect l="17701" t="28110" r="19350" b="29907"/>
              <a:stretch/>
            </p:blipFill>
            <p:spPr>
              <a:xfrm>
                <a:off x="6267272" y="1410875"/>
                <a:ext cx="1437349" cy="4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7" name="Google Shape;237;p23"/>
              <p:cNvGrpSpPr/>
              <p:nvPr/>
            </p:nvGrpSpPr>
            <p:grpSpPr>
              <a:xfrm>
                <a:off x="6107950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8" name="Google Shape;238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7966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1" name="Google Shape;241;p23"/>
            <p:cNvSpPr txBox="1"/>
            <p:nvPr/>
          </p:nvSpPr>
          <p:spPr>
            <a:xfrm>
              <a:off x="8350277" y="2051798"/>
              <a:ext cx="17553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M.E.R (Modelo de Entidades 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 Relaciona-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mentos)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3819626" y="1247210"/>
            <a:ext cx="1678537" cy="3515657"/>
            <a:chOff x="6240800" y="733588"/>
            <a:chExt cx="1755975" cy="3677850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6240800" y="733588"/>
              <a:ext cx="1755975" cy="3677850"/>
              <a:chOff x="3338575" y="1095350"/>
              <a:chExt cx="1755975" cy="367785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3339250" y="1739300"/>
                <a:ext cx="1755300" cy="3033900"/>
              </a:xfrm>
              <a:prstGeom prst="roundRect">
                <a:avLst>
                  <a:gd name="adj" fmla="val 1000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338575" y="1095350"/>
                <a:ext cx="1755300" cy="985200"/>
              </a:xfrm>
              <a:prstGeom prst="round1Rect">
                <a:avLst>
                  <a:gd name="adj" fmla="val 16667"/>
                </a:avLst>
              </a:prstGeom>
              <a:solidFill>
                <a:srgbClr val="88E60E"/>
              </a:solidFill>
              <a:ln>
                <a:noFill/>
              </a:ln>
              <a:effectLst>
                <a:outerShdw blurRad="228600" dist="76200" dir="5400000" algn="bl" rotWithShape="0">
                  <a:srgbClr val="000000">
                    <a:alpha val="3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pic>
            <p:nvPicPr>
              <p:cNvPr id="246" name="Google Shape;246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53822" y="1395900"/>
                <a:ext cx="1324800" cy="3840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/>
              <p:nvPr/>
            </p:nvSpPr>
            <p:spPr>
              <a:xfrm>
                <a:off x="3338575" y="1321700"/>
                <a:ext cx="1755300" cy="53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" name="Google Shape;248;p23"/>
            <p:cNvSpPr txBox="1"/>
            <p:nvPr/>
          </p:nvSpPr>
          <p:spPr>
            <a:xfrm>
              <a:off x="6261564" y="2628237"/>
              <a:ext cx="17301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Pitch</a:t>
              </a:r>
              <a:endParaRPr sz="21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925" y="1614125"/>
            <a:ext cx="1462200" cy="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174" y="1478238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247" y="1478247"/>
            <a:ext cx="4716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430575" y="1478250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862" y="1580175"/>
            <a:ext cx="2677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1475" y="1515950"/>
            <a:ext cx="396200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1391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72437" y="1559375"/>
            <a:ext cx="309351" cy="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7676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-12954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L A S S E S / D A D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0" y="375050"/>
            <a:ext cx="7771594" cy="4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25" y="1004225"/>
            <a:ext cx="2506078" cy="3372941"/>
          </a:xfrm>
          <a:prstGeom prst="rect">
            <a:avLst/>
          </a:prstGeom>
          <a:noFill/>
          <a:ln>
            <a:noFill/>
          </a:ln>
          <a:effectLst>
            <a:outerShdw blurRad="371475" dist="133350" dir="546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72" name="Google Shape;272;p2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5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4" name="Google Shape;274;p25"/>
          <p:cNvCxnSpPr>
            <a:endCxn id="275" idx="3"/>
          </p:cNvCxnSpPr>
          <p:nvPr/>
        </p:nvCxnSpPr>
        <p:spPr>
          <a:xfrm rot="10800000">
            <a:off x="2208549" y="1452325"/>
            <a:ext cx="1915500" cy="301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>
            <a:endCxn id="275" idx="3"/>
          </p:cNvCxnSpPr>
          <p:nvPr/>
        </p:nvCxnSpPr>
        <p:spPr>
          <a:xfrm rot="10800000">
            <a:off x="2208549" y="1452325"/>
            <a:ext cx="1925400" cy="1246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1264449" y="1237975"/>
            <a:ext cx="944100" cy="428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ALÇAS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25"/>
          <p:cNvCxnSpPr>
            <a:endCxn id="278" idx="3"/>
          </p:cNvCxnSpPr>
          <p:nvPr/>
        </p:nvCxnSpPr>
        <p:spPr>
          <a:xfrm rot="10800000">
            <a:off x="1855125" y="2815750"/>
            <a:ext cx="1551900" cy="625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Google Shape;278;p25"/>
          <p:cNvSpPr/>
          <p:nvPr/>
        </p:nvSpPr>
        <p:spPr>
          <a:xfrm>
            <a:off x="676425" y="2494450"/>
            <a:ext cx="1178700" cy="642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CAIXA PARA O ARDUINO</a:t>
            </a:r>
            <a:endParaRPr sz="1200" b="1" dirty="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9" name="Google Shape;279;p25"/>
          <p:cNvCxnSpPr>
            <a:endCxn id="280" idx="0"/>
          </p:cNvCxnSpPr>
          <p:nvPr/>
        </p:nvCxnSpPr>
        <p:spPr>
          <a:xfrm>
            <a:off x="5160029" y="3962361"/>
            <a:ext cx="15000" cy="62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0" name="Google Shape;280;p25"/>
          <p:cNvSpPr/>
          <p:nvPr/>
        </p:nvSpPr>
        <p:spPr>
          <a:xfrm>
            <a:off x="4642079" y="4588461"/>
            <a:ext cx="1065900" cy="331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TORNEIRA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548602" y="1274434"/>
            <a:ext cx="196500" cy="17634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833470" y="1754224"/>
            <a:ext cx="1296600" cy="803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NÍVEIS DE TERRA E MINHOCAS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548602" y="3132401"/>
            <a:ext cx="196500" cy="8037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833470" y="3278425"/>
            <a:ext cx="1178700" cy="511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 DO CHORUME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489826E-1716-4E3B-B716-6C5EF1495970}"/>
              </a:ext>
            </a:extLst>
          </p:cNvPr>
          <p:cNvGrpSpPr/>
          <p:nvPr/>
        </p:nvGrpSpPr>
        <p:grpSpPr>
          <a:xfrm>
            <a:off x="1355325" y="1031125"/>
            <a:ext cx="5797900" cy="3843299"/>
            <a:chOff x="1355325" y="1031125"/>
            <a:chExt cx="5797900" cy="3843299"/>
          </a:xfrm>
        </p:grpSpPr>
        <p:pic>
          <p:nvPicPr>
            <p:cNvPr id="290" name="Google Shape;29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2900" y="1945400"/>
              <a:ext cx="2537775" cy="2929024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91" name="Google Shape;291;p26"/>
            <p:cNvCxnSpPr>
              <a:endCxn id="292" idx="1"/>
            </p:cNvCxnSpPr>
            <p:nvPr/>
          </p:nvCxnSpPr>
          <p:spPr>
            <a:xfrm rot="10800000" flipH="1">
              <a:off x="4284525" y="1541075"/>
              <a:ext cx="1341300" cy="1206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Google Shape;293;p26"/>
            <p:cNvCxnSpPr>
              <a:endCxn id="292" idx="1"/>
            </p:cNvCxnSpPr>
            <p:nvPr/>
          </p:nvCxnSpPr>
          <p:spPr>
            <a:xfrm rot="10800000" flipH="1">
              <a:off x="4217925" y="1541075"/>
              <a:ext cx="1407900" cy="2003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2" name="Google Shape;292;p26"/>
            <p:cNvSpPr/>
            <p:nvPr/>
          </p:nvSpPr>
          <p:spPr>
            <a:xfrm>
              <a:off x="5625825" y="1305275"/>
              <a:ext cx="1489500" cy="4716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8CE2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8CE200"/>
                  </a:solidFill>
                  <a:latin typeface="Rajdhani SemiBold" panose="02000000000000000000" pitchFamily="2" charset="0"/>
                  <a:ea typeface="Raleway"/>
                  <a:cs typeface="Rajdhani SemiBold" panose="02000000000000000000" pitchFamily="2" charset="0"/>
                  <a:sym typeface="Raleway"/>
                </a:rPr>
                <a:t>TEMPERATURA</a:t>
              </a:r>
              <a:endParaRPr sz="1200" b="1" dirty="0">
                <a:solidFill>
                  <a:srgbClr val="8CE200"/>
                </a:solidFill>
                <a:latin typeface="Rajdhani SemiBold" panose="02000000000000000000" pitchFamily="2" charset="0"/>
                <a:ea typeface="Raleway"/>
                <a:cs typeface="Rajdhani SemiBold" panose="02000000000000000000" pitchFamily="2" charset="0"/>
                <a:sym typeface="Raleway"/>
              </a:endParaRPr>
            </a:p>
          </p:txBody>
        </p:sp>
        <p:cxnSp>
          <p:nvCxnSpPr>
            <p:cNvPr id="294" name="Google Shape;294;p26"/>
            <p:cNvCxnSpPr>
              <a:endCxn id="295" idx="2"/>
            </p:cNvCxnSpPr>
            <p:nvPr/>
          </p:nvCxnSpPr>
          <p:spPr>
            <a:xfrm rot="10800000" flipH="1">
              <a:off x="4340299" y="1441225"/>
              <a:ext cx="480300" cy="8772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5" name="Google Shape;295;p26"/>
            <p:cNvSpPr/>
            <p:nvPr/>
          </p:nvSpPr>
          <p:spPr>
            <a:xfrm>
              <a:off x="4431199" y="1031125"/>
              <a:ext cx="7788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8CE2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dirty="0">
                  <a:solidFill>
                    <a:srgbClr val="8CE200"/>
                  </a:solidFill>
                  <a:latin typeface="Rajdhani SemiBold" panose="02000000000000000000" pitchFamily="2" charset="0"/>
                  <a:ea typeface="Raleway"/>
                  <a:cs typeface="Rajdhani SemiBold" panose="02000000000000000000" pitchFamily="2" charset="0"/>
                  <a:sym typeface="Raleway"/>
                </a:rPr>
                <a:t>MQ-2</a:t>
              </a:r>
              <a:endParaRPr sz="1300" b="1" dirty="0">
                <a:solidFill>
                  <a:srgbClr val="8CE200"/>
                </a:solidFill>
                <a:latin typeface="Rajdhani SemiBold" panose="02000000000000000000" pitchFamily="2" charset="0"/>
                <a:ea typeface="Raleway"/>
                <a:cs typeface="Rajdhani SemiBold" panose="02000000000000000000" pitchFamily="2" charset="0"/>
                <a:sym typeface="Raleway"/>
              </a:endParaRPr>
            </a:p>
          </p:txBody>
        </p:sp>
        <p:cxnSp>
          <p:nvCxnSpPr>
            <p:cNvPr id="296" name="Google Shape;296;p26"/>
            <p:cNvCxnSpPr>
              <a:endCxn id="297" idx="3"/>
            </p:cNvCxnSpPr>
            <p:nvPr/>
          </p:nvCxnSpPr>
          <p:spPr>
            <a:xfrm rot="10800000">
              <a:off x="3423225" y="1435925"/>
              <a:ext cx="594300" cy="663300"/>
            </a:xfrm>
            <a:prstGeom prst="straightConnector1">
              <a:avLst/>
            </a:prstGeom>
            <a:noFill/>
            <a:ln w="38100" cap="flat" cmpd="sng">
              <a:solidFill>
                <a:srgbClr val="5B0F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7" name="Google Shape;297;p26"/>
            <p:cNvSpPr/>
            <p:nvPr/>
          </p:nvSpPr>
          <p:spPr>
            <a:xfrm>
              <a:off x="2500425" y="1230875"/>
              <a:ext cx="9228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8CE2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rgbClr val="8CE200"/>
                  </a:solidFill>
                  <a:latin typeface="Rajdhani SemiBold" panose="02000000000000000000" pitchFamily="2" charset="0"/>
                  <a:ea typeface="Raleway Thin"/>
                  <a:cs typeface="Rajdhani SemiBold" panose="02000000000000000000" pitchFamily="2" charset="0"/>
                  <a:sym typeface="Raleway Thin"/>
                </a:rPr>
                <a:t>MQ-135</a:t>
              </a:r>
              <a:endParaRPr sz="1300" dirty="0">
                <a:solidFill>
                  <a:srgbClr val="8CE200"/>
                </a:solidFill>
                <a:latin typeface="Rajdhani SemiBold" panose="02000000000000000000" pitchFamily="2" charset="0"/>
                <a:ea typeface="Raleway Thin"/>
                <a:cs typeface="Rajdhani SemiBold" panose="02000000000000000000" pitchFamily="2" charset="0"/>
                <a:sym typeface="Raleway Thin"/>
              </a:endParaRPr>
            </a:p>
          </p:txBody>
        </p:sp>
        <p:cxnSp>
          <p:nvCxnSpPr>
            <p:cNvPr id="298" name="Google Shape;298;p26"/>
            <p:cNvCxnSpPr>
              <a:endCxn id="299" idx="3"/>
            </p:cNvCxnSpPr>
            <p:nvPr/>
          </p:nvCxnSpPr>
          <p:spPr>
            <a:xfrm rot="10800000">
              <a:off x="2500425" y="2428075"/>
              <a:ext cx="1107000" cy="405600"/>
            </a:xfrm>
            <a:prstGeom prst="straightConnector1">
              <a:avLst/>
            </a:prstGeom>
            <a:noFill/>
            <a:ln w="38100" cap="flat" cmpd="sng">
              <a:solidFill>
                <a:srgbClr val="633505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Google Shape;300;p26"/>
            <p:cNvCxnSpPr>
              <a:endCxn id="299" idx="3"/>
            </p:cNvCxnSpPr>
            <p:nvPr/>
          </p:nvCxnSpPr>
          <p:spPr>
            <a:xfrm rot="10800000">
              <a:off x="2500425" y="2428075"/>
              <a:ext cx="1145100" cy="1101600"/>
            </a:xfrm>
            <a:prstGeom prst="straightConnector1">
              <a:avLst/>
            </a:prstGeom>
            <a:noFill/>
            <a:ln w="38100" cap="flat" cmpd="sng">
              <a:solidFill>
                <a:srgbClr val="633505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9" name="Google Shape;299;p26"/>
            <p:cNvSpPr/>
            <p:nvPr/>
          </p:nvSpPr>
          <p:spPr>
            <a:xfrm>
              <a:off x="1355325" y="2223025"/>
              <a:ext cx="11451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8CE2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8CE200"/>
                  </a:solidFill>
                  <a:latin typeface="Rajdhani SemiBold" panose="02000000000000000000" pitchFamily="2" charset="0"/>
                  <a:ea typeface="Raleway"/>
                  <a:cs typeface="Rajdhani SemiBold" panose="02000000000000000000" pitchFamily="2" charset="0"/>
                  <a:sym typeface="Raleway"/>
                </a:rPr>
                <a:t>UMIDADE</a:t>
              </a:r>
              <a:endParaRPr sz="1200" b="1" dirty="0">
                <a:solidFill>
                  <a:srgbClr val="8CE200"/>
                </a:solidFill>
                <a:latin typeface="Rajdhani SemiBold" panose="02000000000000000000" pitchFamily="2" charset="0"/>
                <a:ea typeface="Raleway"/>
                <a:cs typeface="Rajdhani SemiBold" panose="02000000000000000000" pitchFamily="2" charset="0"/>
                <a:sym typeface="Raleway"/>
              </a:endParaRPr>
            </a:p>
          </p:txBody>
        </p:sp>
        <p:cxnSp>
          <p:nvCxnSpPr>
            <p:cNvPr id="301" name="Google Shape;301;p26"/>
            <p:cNvCxnSpPr>
              <a:endCxn id="302" idx="1"/>
            </p:cNvCxnSpPr>
            <p:nvPr/>
          </p:nvCxnSpPr>
          <p:spPr>
            <a:xfrm rot="10800000" flipH="1">
              <a:off x="4217725" y="4042850"/>
              <a:ext cx="2062500" cy="4800"/>
            </a:xfrm>
            <a:prstGeom prst="straightConnector1">
              <a:avLst/>
            </a:prstGeom>
            <a:noFill/>
            <a:ln w="38100" cap="flat" cmpd="sng">
              <a:solidFill>
                <a:srgbClr val="9FC5E8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2" name="Google Shape;302;p26"/>
            <p:cNvSpPr/>
            <p:nvPr/>
          </p:nvSpPr>
          <p:spPr>
            <a:xfrm>
              <a:off x="6280225" y="3807050"/>
              <a:ext cx="873000" cy="4716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8CE2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8CE200"/>
                  </a:solidFill>
                  <a:latin typeface="Rajdhani SemiBold" panose="02000000000000000000" pitchFamily="2" charset="0"/>
                  <a:ea typeface="Raleway"/>
                  <a:cs typeface="Rajdhani SemiBold" panose="02000000000000000000" pitchFamily="2" charset="0"/>
                  <a:sym typeface="Raleway"/>
                </a:rPr>
                <a:t>NÍVEL</a:t>
              </a:r>
              <a:endParaRPr sz="1200" b="1" dirty="0">
                <a:solidFill>
                  <a:srgbClr val="8CE200"/>
                </a:solidFill>
                <a:latin typeface="Rajdhani SemiBold" panose="02000000000000000000" pitchFamily="2" charset="0"/>
                <a:ea typeface="Raleway"/>
                <a:cs typeface="Rajdhani SemiBold" panose="02000000000000000000" pitchFamily="2" charset="0"/>
                <a:sym typeface="Raleway"/>
              </a:endParaRPr>
            </a:p>
          </p:txBody>
        </p:sp>
      </p:grpSp>
      <p:cxnSp>
        <p:nvCxnSpPr>
          <p:cNvPr id="303" name="Google Shape;303;p2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6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7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89405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t="1506" r="2515"/>
          <a:stretch/>
        </p:blipFill>
        <p:spPr>
          <a:xfrm>
            <a:off x="4569725" y="894050"/>
            <a:ext cx="2258075" cy="4039962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5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57175" dist="66675" dir="540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82100"/>
            <a:ext cx="2258075" cy="4039950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9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0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75" y="884774"/>
            <a:ext cx="2258075" cy="4034600"/>
          </a:xfrm>
          <a:prstGeom prst="rect">
            <a:avLst/>
          </a:prstGeom>
          <a:noFill/>
          <a:ln>
            <a:noFill/>
          </a:ln>
          <a:effectLst>
            <a:outerShdw blurRad="200025" dist="57150" dir="5400000" algn="b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0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O   A P </a:t>
            </a:r>
            <a:r>
              <a:rPr lang="pt-BR" sz="2200" dirty="0" err="1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</a:t>
            </a:r>
            <a:endParaRPr sz="2200" dirty="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B5625A0-A4FA-4262-B668-F135546865F3}"/>
              </a:ext>
            </a:extLst>
          </p:cNvPr>
          <p:cNvGrpSpPr/>
          <p:nvPr/>
        </p:nvGrpSpPr>
        <p:grpSpPr>
          <a:xfrm>
            <a:off x="3663832" y="864335"/>
            <a:ext cx="1816336" cy="4079140"/>
            <a:chOff x="3727214" y="910073"/>
            <a:chExt cx="1816336" cy="4074963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0DC5E63F-B33A-4F80-A48C-02907811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27214" y="910073"/>
              <a:ext cx="1816336" cy="4074963"/>
            </a:xfrm>
            <a:prstGeom prst="rect">
              <a:avLst/>
            </a:prstGeom>
          </p:spPr>
        </p:pic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624C6A7E-885C-4CC3-9C7E-4E0BFF376D79}"/>
                </a:ext>
              </a:extLst>
            </p:cNvPr>
            <p:cNvSpPr/>
            <p:nvPr/>
          </p:nvSpPr>
          <p:spPr>
            <a:xfrm>
              <a:off x="4121944" y="1048504"/>
              <a:ext cx="100013" cy="943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6D4A566-1C62-4D7B-8D13-AD1B3B208D8D}"/>
                </a:ext>
              </a:extLst>
            </p:cNvPr>
            <p:cNvSpPr/>
            <p:nvPr/>
          </p:nvSpPr>
          <p:spPr>
            <a:xfrm>
              <a:off x="4407695" y="1057277"/>
              <a:ext cx="400050" cy="8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2458ABE-DED2-4E6A-917D-14DD85DB4DC1}"/>
                </a:ext>
              </a:extLst>
            </p:cNvPr>
            <p:cNvSpPr/>
            <p:nvPr/>
          </p:nvSpPr>
          <p:spPr>
            <a:xfrm>
              <a:off x="4507707" y="4702103"/>
              <a:ext cx="250031" cy="248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" name="app">
            <a:hlinkClick r:id="" action="ppaction://media"/>
            <a:extLst>
              <a:ext uri="{FF2B5EF4-FFF2-40B4-BE49-F238E27FC236}">
                <a16:creationId xmlns:a16="http://schemas.microsoft.com/office/drawing/2014/main" id="{99E16741-99D3-4563-8B96-CBA0B1ADD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6328" t="2778" r="36329" b="1149"/>
          <a:stretch/>
        </p:blipFill>
        <p:spPr>
          <a:xfrm>
            <a:off x="3711178" y="1225911"/>
            <a:ext cx="1707356" cy="3346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/>
          <p:nvPr/>
        </p:nvCxnSpPr>
        <p:spPr>
          <a:xfrm>
            <a:off x="428625" y="375050"/>
            <a:ext cx="0" cy="6000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1"/>
          <p:cNvSpPr txBox="1"/>
          <p:nvPr/>
        </p:nvSpPr>
        <p:spPr>
          <a:xfrm>
            <a:off x="503650" y="321350"/>
            <a:ext cx="71901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U T R O S   A S P E C T O S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E S S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97575" y="1287450"/>
            <a:ext cx="28395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PRINCIPAIS FONTES DE PESQUISA:</a:t>
            </a:r>
            <a:endParaRPr sz="15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Notícias de jornais confiáveis e estudos acadêmicos.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8725" y="3039250"/>
            <a:ext cx="23856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 processo da compostagem é </a:t>
            </a: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INODORO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ou seja, não libera um mau odor, com a manutenção correta.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129725" y="2976500"/>
            <a:ext cx="28395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 compostagem não só produz  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ADUBO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como também produz húmus líquido que também é rico em nutrientes e minerais (“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CHORUME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”).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989879" y="2483979"/>
            <a:ext cx="1454898" cy="1941868"/>
            <a:chOff x="1496450" y="1308911"/>
            <a:chExt cx="2955308" cy="3944481"/>
          </a:xfrm>
        </p:grpSpPr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450" y="1308911"/>
              <a:ext cx="2955308" cy="394448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53" name="Google Shape;353;p31"/>
            <p:cNvSpPr txBox="1"/>
            <p:nvPr/>
          </p:nvSpPr>
          <p:spPr>
            <a:xfrm>
              <a:off x="2083257" y="1512141"/>
              <a:ext cx="1934400" cy="628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7578FF"/>
                  </a:solidFill>
                  <a:latin typeface="Righteous"/>
                  <a:ea typeface="Righteous"/>
                  <a:cs typeface="Righteous"/>
                  <a:sym typeface="Righteous"/>
                </a:rPr>
                <a:t>JORNAL</a:t>
              </a:r>
              <a:endParaRPr sz="1000"/>
            </a:p>
          </p:txBody>
        </p:sp>
      </p:grpSp>
      <p:grpSp>
        <p:nvGrpSpPr>
          <p:cNvPr id="354" name="Google Shape;354;p31"/>
          <p:cNvGrpSpPr/>
          <p:nvPr/>
        </p:nvGrpSpPr>
        <p:grpSpPr>
          <a:xfrm>
            <a:off x="3278713" y="1549075"/>
            <a:ext cx="2385621" cy="1478075"/>
            <a:chOff x="3379188" y="2246575"/>
            <a:chExt cx="2385621" cy="1478075"/>
          </a:xfrm>
        </p:grpSpPr>
        <p:pic>
          <p:nvPicPr>
            <p:cNvPr id="355" name="Google Shape;35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9188" y="3045875"/>
              <a:ext cx="2385621" cy="678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31"/>
            <p:cNvGrpSpPr/>
            <p:nvPr/>
          </p:nvGrpSpPr>
          <p:grpSpPr>
            <a:xfrm>
              <a:off x="4229525" y="2246575"/>
              <a:ext cx="728700" cy="728700"/>
              <a:chOff x="3684775" y="2286750"/>
              <a:chExt cx="728700" cy="728700"/>
            </a:xfrm>
          </p:grpSpPr>
          <p:pic>
            <p:nvPicPr>
              <p:cNvPr id="357" name="Google Shape;357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66600" y="2358363"/>
                <a:ext cx="565050" cy="56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84775" y="2286750"/>
                <a:ext cx="728700" cy="72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9" name="Google Shape;3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49" y="1486324"/>
            <a:ext cx="1502250" cy="150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G R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25" y="1553925"/>
            <a:ext cx="6364852" cy="4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78800" y="1243400"/>
            <a:ext cx="2368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Mateus de Padua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Vicente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18186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93275" y="1928825"/>
            <a:ext cx="24969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Gabrielle da Silva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Barbosa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18183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03925" y="1843100"/>
            <a:ext cx="1647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Vitor Ramos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18171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513875" y="302475"/>
            <a:ext cx="63759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L A N E J A M E N T O   R E V I S A D O</a:t>
            </a:r>
            <a:endParaRPr sz="2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66" name="Google Shape;366;p32"/>
          <p:cNvGraphicFramePr/>
          <p:nvPr/>
        </p:nvGraphicFramePr>
        <p:xfrm>
          <a:off x="1152275" y="1054775"/>
          <a:ext cx="6545175" cy="3020870"/>
        </p:xfrm>
        <a:graphic>
          <a:graphicData uri="http://schemas.openxmlformats.org/drawingml/2006/table">
            <a:tbl>
              <a:tblPr>
                <a:noFill/>
                <a:tableStyleId>{0F01EC39-BB32-4354-9975-C7B56A8B3465}</a:tableStyleId>
              </a:tblPr>
              <a:tblGrid>
                <a:gridCol w="2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Jul/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Ago/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Dez/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Codificação do aplicativo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Programação dos sensores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Trabalhar no Plano de Negócios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Desenvolvimento do protótipo da composteira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Testes do protótipo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Análise dos resultados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7" name="Google Shape;367;p32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3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O N C L U S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531438" y="1375163"/>
            <a:ext cx="2083800" cy="1422500"/>
            <a:chOff x="6967850" y="2571750"/>
            <a:chExt cx="2083800" cy="1422500"/>
          </a:xfrm>
        </p:grpSpPr>
        <p:grpSp>
          <p:nvGrpSpPr>
            <p:cNvPr id="376" name="Google Shape;376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77" name="Google Shape;377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</a:t>
                </a: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rogramação Mobile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79" name="Google Shape;379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0" name="Google Shape;380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" name="Google Shape;382;p33"/>
          <p:cNvGrpSpPr/>
          <p:nvPr/>
        </p:nvGrpSpPr>
        <p:grpSpPr>
          <a:xfrm>
            <a:off x="5754775" y="1375175"/>
            <a:ext cx="2083800" cy="1422500"/>
            <a:chOff x="6967850" y="2571750"/>
            <a:chExt cx="2083800" cy="1422500"/>
          </a:xfrm>
        </p:grpSpPr>
        <p:grpSp>
          <p:nvGrpSpPr>
            <p:cNvPr id="383" name="Google Shape;383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84" name="Google Shape;384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 da Composteira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86" name="Google Shape;386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7" name="Google Shape;387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33"/>
          <p:cNvGrpSpPr/>
          <p:nvPr/>
        </p:nvGrpSpPr>
        <p:grpSpPr>
          <a:xfrm>
            <a:off x="3531450" y="2851363"/>
            <a:ext cx="2083800" cy="1422500"/>
            <a:chOff x="6967850" y="2571750"/>
            <a:chExt cx="2083800" cy="1422500"/>
          </a:xfrm>
        </p:grpSpPr>
        <p:grpSp>
          <p:nvGrpSpPr>
            <p:cNvPr id="390" name="Google Shape;390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Pesquisa e Aprendizado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93" name="Google Shape;393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94" name="Google Shape;394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33"/>
          <p:cNvGrpSpPr/>
          <p:nvPr/>
        </p:nvGrpSpPr>
        <p:grpSpPr>
          <a:xfrm>
            <a:off x="5754775" y="2851375"/>
            <a:ext cx="2083800" cy="1422500"/>
            <a:chOff x="6967850" y="2571750"/>
            <a:chExt cx="2083800" cy="1422500"/>
          </a:xfrm>
        </p:grpSpPr>
        <p:grpSp>
          <p:nvGrpSpPr>
            <p:cNvPr id="397" name="Google Shape;397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8" name="Google Shape;398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Envolvimento com o Tema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400" name="Google Shape;400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401" name="Google Shape;401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33"/>
          <p:cNvGrpSpPr/>
          <p:nvPr/>
        </p:nvGrpSpPr>
        <p:grpSpPr>
          <a:xfrm>
            <a:off x="1308125" y="1375163"/>
            <a:ext cx="2083800" cy="1352125"/>
            <a:chOff x="739850" y="1663325"/>
            <a:chExt cx="2083800" cy="1352125"/>
          </a:xfrm>
        </p:grpSpPr>
        <p:sp>
          <p:nvSpPr>
            <p:cNvPr id="404" name="Google Shape;404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Pandemia e Distanciamento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1308125" y="2851363"/>
            <a:ext cx="2083800" cy="1352125"/>
            <a:chOff x="739850" y="1663325"/>
            <a:chExt cx="2083800" cy="1352125"/>
          </a:xfrm>
        </p:grpSpPr>
        <p:sp>
          <p:nvSpPr>
            <p:cNvPr id="408" name="Google Shape;408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Parte prática comprometida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2032350" y="3203250"/>
            <a:ext cx="53841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A L G U M A   D Ú V I D A?</a:t>
            </a:r>
            <a:endParaRPr sz="35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25" y="495500"/>
            <a:ext cx="3341048" cy="334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4"/>
          <p:cNvGrpSpPr/>
          <p:nvPr/>
        </p:nvGrpSpPr>
        <p:grpSpPr>
          <a:xfrm>
            <a:off x="1909400" y="281275"/>
            <a:ext cx="1439700" cy="959700"/>
            <a:chOff x="1967325" y="316025"/>
            <a:chExt cx="1439700" cy="959700"/>
          </a:xfrm>
        </p:grpSpPr>
        <p:sp>
          <p:nvSpPr>
            <p:cNvPr id="419" name="Google Shape;419;p34"/>
            <p:cNvSpPr/>
            <p:nvPr/>
          </p:nvSpPr>
          <p:spPr>
            <a:xfrm>
              <a:off x="1967325" y="316025"/>
              <a:ext cx="1439700" cy="959700"/>
            </a:xfrm>
            <a:prstGeom prst="wedgeRoundRectCallout">
              <a:avLst>
                <a:gd name="adj1" fmla="val 50564"/>
                <a:gd name="adj2" fmla="val 63627"/>
                <a:gd name="adj3" fmla="val 0"/>
              </a:avLst>
            </a:prstGeom>
            <a:solidFill>
              <a:srgbClr val="FFFFFF"/>
            </a:solidFill>
            <a:ln w="76200" cap="flat" cmpd="sng">
              <a:solidFill>
                <a:srgbClr val="A6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2033325" y="387725"/>
              <a:ext cx="1373700" cy="8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800" b="1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Oie!</a:t>
              </a:r>
              <a:endParaRPr sz="48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75" y="137747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775" y="410350"/>
            <a:ext cx="6715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 txBox="1"/>
          <p:nvPr/>
        </p:nvSpPr>
        <p:spPr>
          <a:xfrm>
            <a:off x="428625" y="104182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150 MIL TONELADAS DE LIXO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POR DIA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08125" y="211617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59% DO LIXO DESCARTADO É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ORGÂNICO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75" y="1582399"/>
            <a:ext cx="4037378" cy="403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38" y="2854500"/>
            <a:ext cx="4817251" cy="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44" y="3939283"/>
            <a:ext cx="961200" cy="423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428625" y="1292950"/>
            <a:ext cx="6593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CRESCIMENTO DA PRODUÇÃO DE LIXO É </a:t>
            </a:r>
            <a:endParaRPr sz="18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CINCO VEZES</a:t>
            </a: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O CRESCIMENTO POPULACIONAL</a:t>
            </a:r>
            <a:endParaRPr sz="28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t="29978" r="55422" b="28522"/>
          <a:stretch/>
        </p:blipFill>
        <p:spPr>
          <a:xfrm>
            <a:off x="1963926" y="2418850"/>
            <a:ext cx="1114897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45214" t="34959" b="24609"/>
          <a:stretch/>
        </p:blipFill>
        <p:spPr>
          <a:xfrm>
            <a:off x="1818150" y="3632225"/>
            <a:ext cx="1406445" cy="1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428626" y="1319750"/>
            <a:ext cx="3047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PREVISÕES PARA </a:t>
            </a:r>
            <a:r>
              <a:rPr lang="pt-BR" sz="1800" b="1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2030:</a:t>
            </a:r>
            <a:endParaRPr sz="18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98551" y="2018288"/>
            <a:ext cx="354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52</a:t>
            </a:r>
            <a:r>
              <a:rPr lang="pt-BR" sz="48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milhões</a:t>
            </a:r>
            <a:endParaRPr sz="4800" b="1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98538" y="2762525"/>
            <a:ext cx="3295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 toneladas de lixo orgânico</a:t>
            </a:r>
            <a:endParaRPr sz="17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28601" y="3854425"/>
            <a:ext cx="3912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descartados </a:t>
            </a:r>
            <a:r>
              <a:rPr lang="pt-BR" sz="1900">
                <a:solidFill>
                  <a:srgbClr val="F30000"/>
                </a:solidFill>
                <a:latin typeface="Raleway Thin"/>
                <a:ea typeface="Raleway Thin"/>
                <a:cs typeface="Raleway Thin"/>
                <a:sym typeface="Raleway Thin"/>
              </a:rPr>
              <a:t>inadequadamente</a:t>
            </a:r>
            <a:endParaRPr sz="1900" b="1">
              <a:solidFill>
                <a:srgbClr val="F3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2245688" y="3633163"/>
            <a:ext cx="952200" cy="914100"/>
            <a:chOff x="2016150" y="3939075"/>
            <a:chExt cx="952200" cy="914100"/>
          </a:xfrm>
        </p:grpSpPr>
        <p:sp>
          <p:nvSpPr>
            <p:cNvPr id="100" name="Google Shape;100;p17"/>
            <p:cNvSpPr/>
            <p:nvPr/>
          </p:nvSpPr>
          <p:spPr>
            <a:xfrm>
              <a:off x="2016150" y="3939075"/>
              <a:ext cx="952200" cy="914100"/>
            </a:xfrm>
            <a:prstGeom prst="ellipse">
              <a:avLst/>
            </a:prstGeom>
            <a:solidFill>
              <a:srgbClr val="6B6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53350" y="4125675"/>
              <a:ext cx="8778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2600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rPr>
                <a:t>40%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B J E T I V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8613" y="1352188"/>
            <a:ext cx="3664825" cy="1918200"/>
            <a:chOff x="428613" y="1131800"/>
            <a:chExt cx="3664825" cy="1918200"/>
          </a:xfrm>
        </p:grpSpPr>
        <p:sp>
          <p:nvSpPr>
            <p:cNvPr id="110" name="Google Shape;110;p18"/>
            <p:cNvSpPr/>
            <p:nvPr/>
          </p:nvSpPr>
          <p:spPr>
            <a:xfrm>
              <a:off x="428613" y="1131800"/>
              <a:ext cx="3664800" cy="1918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742988" y="1281875"/>
              <a:ext cx="3289575" cy="364200"/>
              <a:chOff x="742988" y="1281875"/>
              <a:chExt cx="3289575" cy="364200"/>
            </a:xfrm>
          </p:grpSpPr>
          <p:cxnSp>
            <p:nvCxnSpPr>
              <p:cNvPr id="112" name="Google Shape;112;p18"/>
              <p:cNvCxnSpPr/>
              <p:nvPr/>
            </p:nvCxnSpPr>
            <p:spPr>
              <a:xfrm>
                <a:off x="742988" y="13139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3" name="Google Shape;113;p18"/>
              <p:cNvSpPr txBox="1"/>
              <p:nvPr/>
            </p:nvSpPr>
            <p:spPr>
              <a:xfrm>
                <a:off x="807263" y="1281875"/>
                <a:ext cx="32253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DESCARTE DE LIXO ORGÂNICO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>
              <a:off x="744163" y="1792100"/>
              <a:ext cx="3287225" cy="597600"/>
              <a:chOff x="681063" y="1792100"/>
              <a:chExt cx="3287225" cy="597600"/>
            </a:xfrm>
          </p:grpSpPr>
          <p:cxnSp>
            <p:nvCxnSpPr>
              <p:cNvPr id="115" name="Google Shape;115;p18"/>
              <p:cNvCxnSpPr/>
              <p:nvPr/>
            </p:nvCxnSpPr>
            <p:spPr>
              <a:xfrm>
                <a:off x="681063" y="1895000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6" name="Google Shape;116;p18"/>
              <p:cNvSpPr txBox="1"/>
              <p:nvPr/>
            </p:nvSpPr>
            <p:spPr>
              <a:xfrm>
                <a:off x="742988" y="1792100"/>
                <a:ext cx="3225300" cy="5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GASES AGRAVANTES DO EFEITO ESTUFA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7" name="Google Shape;117;p18"/>
            <p:cNvGrpSpPr/>
            <p:nvPr/>
          </p:nvGrpSpPr>
          <p:grpSpPr>
            <a:xfrm>
              <a:off x="742988" y="2535738"/>
              <a:ext cx="3350450" cy="321300"/>
              <a:chOff x="742988" y="2535738"/>
              <a:chExt cx="3350450" cy="321300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775138" y="2535738"/>
                <a:ext cx="33183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PRODUÇÃO DE CHORUME TÓXICO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119" name="Google Shape;119;p18"/>
              <p:cNvCxnSpPr/>
              <p:nvPr/>
            </p:nvCxnSpPr>
            <p:spPr>
              <a:xfrm>
                <a:off x="742988" y="25463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20" name="Google Shape;120;p18"/>
          <p:cNvGrpSpPr/>
          <p:nvPr/>
        </p:nvGrpSpPr>
        <p:grpSpPr>
          <a:xfrm>
            <a:off x="4481600" y="1352200"/>
            <a:ext cx="3225300" cy="739500"/>
            <a:chOff x="4961750" y="2571750"/>
            <a:chExt cx="3225300" cy="739500"/>
          </a:xfrm>
        </p:grpSpPr>
        <p:sp>
          <p:nvSpPr>
            <p:cNvPr id="121" name="Google Shape;121;p18"/>
            <p:cNvSpPr/>
            <p:nvPr/>
          </p:nvSpPr>
          <p:spPr>
            <a:xfrm>
              <a:off x="4961750" y="2571750"/>
              <a:ext cx="3225300" cy="739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rot="10800000">
              <a:off x="5277300" y="2801550"/>
              <a:ext cx="0" cy="300000"/>
            </a:xfrm>
            <a:prstGeom prst="straightConnector1">
              <a:avLst/>
            </a:prstGeom>
            <a:noFill/>
            <a:ln w="28575" cap="flat" cmpd="sng">
              <a:solidFill>
                <a:srgbClr val="6B6D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5347675" y="2769450"/>
              <a:ext cx="2689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CONSCIÊNCIA ECOLÓGICA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2443825"/>
            <a:ext cx="27514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89" y="792950"/>
            <a:ext cx="3375900" cy="1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3" y="3024029"/>
            <a:ext cx="2491316" cy="14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37" y="2753858"/>
            <a:ext cx="1613424" cy="16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378" y="2430850"/>
            <a:ext cx="123379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538" y="3230038"/>
            <a:ext cx="828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28625" y="1127738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1.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 O M P O S T E I R A </a:t>
            </a:r>
            <a:endParaRPr sz="1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28625" y="1677475"/>
            <a:ext cx="61722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2.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 O M É S T I C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8625" y="2163938"/>
            <a:ext cx="3057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3.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 U T O M A T I Z A D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275" y="4438475"/>
            <a:ext cx="719225" cy="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290842" y="2008854"/>
            <a:ext cx="5223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9999"/>
                </a:solidFill>
                <a:latin typeface="Raleway Thin"/>
                <a:ea typeface="Raleway Thin"/>
                <a:cs typeface="Raleway Thin"/>
                <a:sym typeface="Raleway Thin"/>
              </a:rPr>
              <a:t>S m a r t H u m m u s</a:t>
            </a:r>
            <a:endParaRPr sz="2100">
              <a:solidFill>
                <a:srgbClr val="99999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3147825" y="1060275"/>
            <a:ext cx="214500" cy="1928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979100" y="1268850"/>
            <a:ext cx="27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Monitoramento por Sensores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74827" y="3095049"/>
            <a:ext cx="3081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Adubo similar ao húmus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é formado ao final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 compostagem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0"/>
          <p:cNvSpPr/>
          <p:nvPr/>
        </p:nvSpPr>
        <p:spPr>
          <a:xfrm rot="-5400000">
            <a:off x="5470725" y="1432850"/>
            <a:ext cx="214500" cy="2717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037713" y="1522913"/>
            <a:ext cx="851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Tipos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037725" y="2258150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Construção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059413" y="2110952"/>
            <a:ext cx="1683600" cy="1683600"/>
            <a:chOff x="4888538" y="1600327"/>
            <a:chExt cx="1683600" cy="16836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8538" y="1600327"/>
              <a:ext cx="1683600" cy="168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4932025" y="1909920"/>
              <a:ext cx="15966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PESQUISA DE SENSORES</a:t>
              </a:r>
              <a:endPara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3135424" y="3227363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Cuidados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426338" y="4131050"/>
            <a:ext cx="2694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Sensores necessários para monitoramento eficiente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65" name="Google Shape;165;p21"/>
          <p:cNvCxnSpPr>
            <a:stCxn id="166" idx="3"/>
          </p:cNvCxnSpPr>
          <p:nvPr/>
        </p:nvCxnSpPr>
        <p:spPr>
          <a:xfrm rot="10800000" flipH="1">
            <a:off x="2139263" y="1821725"/>
            <a:ext cx="944400" cy="6204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1"/>
          <p:cNvCxnSpPr>
            <a:stCxn id="166" idx="3"/>
            <a:endCxn id="159" idx="1"/>
          </p:cNvCxnSpPr>
          <p:nvPr/>
        </p:nvCxnSpPr>
        <p:spPr>
          <a:xfrm>
            <a:off x="2139263" y="2442125"/>
            <a:ext cx="898500" cy="198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1"/>
          <p:cNvCxnSpPr>
            <a:stCxn id="166" idx="3"/>
          </p:cNvCxnSpPr>
          <p:nvPr/>
        </p:nvCxnSpPr>
        <p:spPr>
          <a:xfrm>
            <a:off x="2139263" y="2442125"/>
            <a:ext cx="1105500" cy="7926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1"/>
          <p:cNvCxnSpPr>
            <a:stCxn id="166" idx="3"/>
          </p:cNvCxnSpPr>
          <p:nvPr/>
        </p:nvCxnSpPr>
        <p:spPr>
          <a:xfrm>
            <a:off x="2139263" y="2442125"/>
            <a:ext cx="713700" cy="16065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62813" y="1249588"/>
            <a:ext cx="1596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Programação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064125" y="1910225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Montagem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186363" y="2816788"/>
            <a:ext cx="1215937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Viabilidade</a:t>
            </a: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9938" y="3723350"/>
            <a:ext cx="804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Custo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76" name="Google Shape;176;p21"/>
          <p:cNvCxnSpPr>
            <a:stCxn id="162" idx="1"/>
          </p:cNvCxnSpPr>
          <p:nvPr/>
        </p:nvCxnSpPr>
        <p:spPr>
          <a:xfrm rot="10800000">
            <a:off x="6570100" y="1677745"/>
            <a:ext cx="532800" cy="10089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1"/>
          <p:cNvCxnSpPr>
            <a:stCxn id="162" idx="1"/>
          </p:cNvCxnSpPr>
          <p:nvPr/>
        </p:nvCxnSpPr>
        <p:spPr>
          <a:xfrm rot="10800000">
            <a:off x="6148000" y="2280445"/>
            <a:ext cx="954900" cy="4062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1"/>
          <p:cNvCxnSpPr>
            <a:cxnSpLocks/>
            <a:stCxn id="162" idx="1"/>
            <a:endCxn id="174" idx="3"/>
          </p:cNvCxnSpPr>
          <p:nvPr/>
        </p:nvCxnSpPr>
        <p:spPr>
          <a:xfrm flipH="1">
            <a:off x="6402300" y="2686645"/>
            <a:ext cx="700600" cy="333993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88" y="1379175"/>
            <a:ext cx="1975950" cy="19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>
            <a:stCxn id="162" idx="1"/>
            <a:endCxn id="175" idx="0"/>
          </p:cNvCxnSpPr>
          <p:nvPr/>
        </p:nvCxnSpPr>
        <p:spPr>
          <a:xfrm flipH="1">
            <a:off x="6431800" y="2686645"/>
            <a:ext cx="671100" cy="10368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1"/>
          <p:cNvSpPr txBox="1"/>
          <p:nvPr/>
        </p:nvSpPr>
        <p:spPr>
          <a:xfrm>
            <a:off x="455663" y="2082125"/>
            <a:ext cx="1683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PESQUISA </a:t>
            </a:r>
            <a:r>
              <a:rPr lang="pt-BR">
                <a:solidFill>
                  <a:srgbClr val="4B8500"/>
                </a:solidFill>
                <a:latin typeface="Raleway Thin"/>
                <a:ea typeface="Raleway Thin"/>
                <a:cs typeface="Raleway Thin"/>
                <a:sym typeface="Raleway Thin"/>
              </a:rPr>
              <a:t>SOBRE COMPOSTEIRAS</a:t>
            </a:r>
            <a:endParaRPr>
              <a:solidFill>
                <a:srgbClr val="4B85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818</Words>
  <Application>Microsoft Office PowerPoint</Application>
  <PresentationFormat>Apresentação na tela (16:9)</PresentationFormat>
  <Paragraphs>139</Paragraphs>
  <Slides>23</Slides>
  <Notes>23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Raleway</vt:lpstr>
      <vt:lpstr>Raleway Thin</vt:lpstr>
      <vt:lpstr>Rajdhani SemiBold</vt:lpstr>
      <vt:lpstr>Arial</vt:lpstr>
      <vt:lpstr>Righteous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Ramos</dc:creator>
  <cp:lastModifiedBy>Vitor Ramos</cp:lastModifiedBy>
  <cp:revision>9</cp:revision>
  <dcterms:modified xsi:type="dcterms:W3CDTF">2020-11-28T14:13:52Z</dcterms:modified>
</cp:coreProperties>
</file>